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8" r:id="rId3"/>
    <p:sldId id="279" r:id="rId4"/>
    <p:sldId id="270" r:id="rId5"/>
    <p:sldId id="268" r:id="rId6"/>
    <p:sldId id="272" r:id="rId7"/>
    <p:sldId id="269" r:id="rId8"/>
    <p:sldId id="259" r:id="rId9"/>
  </p:sldIdLst>
  <p:sldSz cx="9144000" cy="5143500" type="screen16x9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37916F"/>
    <a:srgbClr val="D4D413"/>
    <a:srgbClr val="58BA3E"/>
    <a:srgbClr val="5FBC3C"/>
    <a:srgbClr val="660066"/>
    <a:srgbClr val="FF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04" autoAdjust="0"/>
    <p:restoredTop sz="94660"/>
  </p:normalViewPr>
  <p:slideViewPr>
    <p:cSldViewPr>
      <p:cViewPr varScale="1">
        <p:scale>
          <a:sx n="121" d="100"/>
          <a:sy n="121" d="100"/>
        </p:scale>
        <p:origin x="120" y="57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B93B446-C5F0-4145-B540-D97C3DB52854}" type="datetimeFigureOut">
              <a:rPr lang="en-US"/>
              <a:pPr>
                <a:defRPr/>
              </a:pPr>
              <a:t>9/17/2018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698500"/>
            <a:ext cx="62055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21188"/>
            <a:ext cx="5564188" cy="418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6DFE0D-4709-4E19-9BD3-DF7D34B45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04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Autofit/>
          </a:bodyPr>
          <a:lstStyle>
            <a:lvl1pPr>
              <a:defRPr sz="45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7FD01-6833-4ABB-9620-E066C0A66B76}" type="datetimeFigureOut">
              <a:rPr lang="en-US"/>
              <a:pPr>
                <a:defRPr/>
              </a:pPr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181ED-36C5-4E9D-A53B-483F3D34A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BE5AC-65B7-4A49-AD28-BAC81283B22D}" type="datetimeFigureOut">
              <a:rPr lang="en-US"/>
              <a:pPr>
                <a:defRPr/>
              </a:pPr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00CBF-C557-43F7-99AF-181BD452F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75E39-1CDB-40C7-8E16-93A3E1250B51}" type="datetimeFigureOut">
              <a:rPr lang="en-US"/>
              <a:pPr>
                <a:defRPr/>
              </a:pPr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5119E-0F2B-48C9-9EFD-911F8A11C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4AC8C-0ACA-4105-A597-4B58329040EE}" type="datetimeFigureOut">
              <a:rPr lang="en-US"/>
              <a:pPr>
                <a:defRPr/>
              </a:pPr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D9331-A1AD-49BB-841D-DE2A12D62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6248400" cy="628650"/>
          </a:xfrm>
        </p:spPr>
        <p:txBody>
          <a:bodyPr/>
          <a:lstStyle>
            <a:lvl1pPr>
              <a:defRPr sz="1875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97E6E-BB8E-4830-A930-1EFA6AAFD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4D435-6A8C-42C9-B209-6094A04A1012}" type="datetimeFigureOut">
              <a:rPr lang="en-US"/>
              <a:pPr>
                <a:defRPr/>
              </a:pPr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5E3D5-86BA-4715-BAE7-F2BC9D7E9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C732E-21B4-41C3-8591-11F6784CA260}" type="datetimeFigureOut">
              <a:rPr lang="en-US"/>
              <a:pPr>
                <a:defRPr/>
              </a:pPr>
              <a:t>9/17/2018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23031-3640-44AE-A1A0-5E3BAEAE4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96AE5-DAFD-4C38-A63B-B7AE6E5B8A9E}" type="datetimeFigureOut">
              <a:rPr lang="en-US"/>
              <a:pPr>
                <a:defRPr/>
              </a:pPr>
              <a:t>9/17/2018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0A3D-E464-4E25-A247-C4B152812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4A769-0F91-4103-9C15-B4F73EBB7EFB}" type="datetimeFigureOut">
              <a:rPr lang="en-US"/>
              <a:pPr>
                <a:defRPr/>
              </a:pPr>
              <a:t>9/17/2018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DAD88-7C21-4DE5-8D79-66DE6A7D9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7542A-E119-495A-ADA9-38AB3B3E0447}" type="datetimeFigureOut">
              <a:rPr lang="en-US"/>
              <a:pPr>
                <a:defRPr/>
              </a:pPr>
              <a:t>9/17/2018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17A18-25DC-4CB5-9251-7B22B9D32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82007-E414-40EF-AFF0-672583F5D6E6}" type="datetimeFigureOut">
              <a:rPr lang="en-US"/>
              <a:pPr>
                <a:defRPr/>
              </a:pPr>
              <a:t>9/17/2018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37DC6-617E-472D-ABF6-59A9D48DE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3CA48-1589-4ABB-A9B2-57727BA3B1B7}" type="datetimeFigureOut">
              <a:rPr lang="en-US"/>
              <a:pPr>
                <a:defRPr/>
              </a:pPr>
              <a:t>9/17/2018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0DF90-B5B9-4188-9EED-C3682D46D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4300"/>
            <a:ext cx="82296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1440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30B336-11E2-49E4-A068-28B3C596ED89}" type="datetimeFigureOut">
              <a:rPr lang="en-US"/>
              <a:pPr>
                <a:defRPr/>
              </a:pPr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14E25A-D581-41C4-9C64-09A9D952A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cover/>
  </p:transition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Trebuchet MS" pitchFamily="34" charset="0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Trebuchet MS" pitchFamily="34" charset="0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Trebuchet MS" pitchFamily="34" charset="0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Trebuchet MS" pitchFamily="34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Trebuchet MS" pitchFamily="34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Trebuchet MS" pitchFamily="34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Trebuchet MS" pitchFamily="34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Trebuchet MS" pitchFamily="34" charset="0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/>
          </p:cNvPicPr>
          <p:nvPr/>
        </p:nvPicPr>
        <p:blipFill>
          <a:blip r:embed="rId3"/>
          <a:srcRect l="23830" r="19952"/>
          <a:stretch>
            <a:fillRect/>
          </a:stretch>
        </p:blipFill>
        <p:spPr bwMode="auto">
          <a:xfrm>
            <a:off x="4267200" y="0"/>
            <a:ext cx="441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Content Placeholder 2"/>
          <p:cNvSpPr txBox="1">
            <a:spLocks/>
          </p:cNvSpPr>
          <p:nvPr/>
        </p:nvSpPr>
        <p:spPr bwMode="auto">
          <a:xfrm>
            <a:off x="152400" y="1200150"/>
            <a:ext cx="4025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685800">
              <a:spcBef>
                <a:spcPct val="20000"/>
              </a:spcBef>
              <a:buFont typeface="Arial" charset="0"/>
              <a:buNone/>
            </a:pPr>
            <a:r>
              <a:rPr lang="en-US" sz="2800" b="1">
                <a:solidFill>
                  <a:srgbClr val="37916F"/>
                </a:solidFill>
                <a:latin typeface="TOHOMA"/>
                <a:cs typeface="Times New Roman" pitchFamily="18" charset="0"/>
              </a:rPr>
              <a:t>CÔNG TY TNHH XYZ</a:t>
            </a:r>
          </a:p>
          <a:p>
            <a:pPr algn="ctr" defTabSz="685800">
              <a:spcBef>
                <a:spcPct val="20000"/>
              </a:spcBef>
              <a:buFont typeface="Arial" charset="0"/>
              <a:buNone/>
            </a:pPr>
            <a:endParaRPr lang="en-US" sz="2800" b="1">
              <a:solidFill>
                <a:srgbClr val="37916F"/>
              </a:solidFill>
              <a:latin typeface="TOHOMA"/>
              <a:cs typeface="Times New Roman" pitchFamily="18" charset="0"/>
            </a:endParaRPr>
          </a:p>
          <a:p>
            <a:pPr algn="ctr" defTabSz="685800">
              <a:spcBef>
                <a:spcPct val="20000"/>
              </a:spcBef>
              <a:buFont typeface="Arial" charset="0"/>
              <a:buNone/>
            </a:pPr>
            <a:r>
              <a:rPr lang="en-US" sz="2800" b="1">
                <a:solidFill>
                  <a:srgbClr val="37916F"/>
                </a:solidFill>
                <a:latin typeface="TOHOMA"/>
                <a:cs typeface="Times New Roman" pitchFamily="18" charset="0"/>
              </a:rPr>
              <a:t>Tên nhiệm vụ: </a:t>
            </a:r>
            <a:r>
              <a:rPr lang="mr-IN" sz="2800" b="1">
                <a:solidFill>
                  <a:srgbClr val="37916F"/>
                </a:solidFill>
                <a:latin typeface="TOHOMA"/>
                <a:cs typeface="Times New Roman" pitchFamily="18" charset="0"/>
              </a:rPr>
              <a:t>………</a:t>
            </a:r>
            <a:endParaRPr lang="en-US" sz="2800" b="1">
              <a:solidFill>
                <a:srgbClr val="37916F"/>
              </a:solidFill>
              <a:latin typeface="TOHOMA"/>
              <a:cs typeface="Times New Roman" pitchFamily="18" charset="0"/>
            </a:endParaRPr>
          </a:p>
        </p:txBody>
      </p:sp>
      <p:pic>
        <p:nvPicPr>
          <p:cNvPr id="15364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400550"/>
            <a:ext cx="20986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741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9144000" cy="4629150"/>
          </a:xfrm>
          <a:prstGeom prst="rect">
            <a:avLst/>
          </a:prstGeom>
          <a:solidFill>
            <a:schemeClr val="tx2">
              <a:lumMod val="5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7413" name="Title 1"/>
          <p:cNvSpPr>
            <a:spLocks/>
          </p:cNvSpPr>
          <p:nvPr/>
        </p:nvSpPr>
        <p:spPr bwMode="auto">
          <a:xfrm>
            <a:off x="228600" y="114300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14350" indent="-514350" algn="ctr" defTabSz="685800">
              <a:buAutoNum type="romanUcPeriod"/>
            </a:pPr>
            <a:r>
              <a:rPr lang="en-US" sz="2400" b="1" dirty="0" smtClean="0">
                <a:solidFill>
                  <a:schemeClr val="bg1"/>
                </a:solidFill>
              </a:rPr>
              <a:t>GIỚI THIỆU ĐƠN </a:t>
            </a:r>
            <a:r>
              <a:rPr lang="en-US" sz="2400" b="1" dirty="0">
                <a:solidFill>
                  <a:schemeClr val="bg1"/>
                </a:solidFill>
              </a:rPr>
              <a:t>VỊ CHỦ TRÌ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 defTabSz="685800"/>
            <a:r>
              <a:rPr lang="en-US" sz="1400" b="1" dirty="0" smtClean="0">
                <a:solidFill>
                  <a:schemeClr val="bg1"/>
                </a:solidFill>
              </a:rPr>
              <a:t>(</a:t>
            </a:r>
            <a:r>
              <a:rPr lang="en-US" sz="1400" b="1" dirty="0" smtClean="0">
                <a:solidFill>
                  <a:schemeClr val="bg1"/>
                </a:solidFill>
              </a:rPr>
              <a:t>VÀ </a:t>
            </a:r>
            <a:r>
              <a:rPr lang="en-US" sz="1400" b="1" dirty="0">
                <a:solidFill>
                  <a:schemeClr val="bg1"/>
                </a:solidFill>
              </a:rPr>
              <a:t>CÁC ĐƠN VỊ LIÊN </a:t>
            </a:r>
            <a:r>
              <a:rPr lang="en-US" sz="1400" b="1" dirty="0" smtClean="0">
                <a:solidFill>
                  <a:schemeClr val="bg1"/>
                </a:solidFill>
              </a:rPr>
              <a:t>DANH)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7414" name="Content Placeholder 2"/>
          <p:cNvSpPr>
            <a:spLocks/>
          </p:cNvSpPr>
          <p:nvPr/>
        </p:nvSpPr>
        <p:spPr bwMode="auto">
          <a:xfrm>
            <a:off x="609600" y="3015643"/>
            <a:ext cx="4114800" cy="155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685800">
              <a:spcBef>
                <a:spcPct val="20000"/>
              </a:spcBef>
            </a:pPr>
            <a:r>
              <a:rPr lang="en-US" sz="1300" b="1" i="1" dirty="0" smtClean="0">
                <a:solidFill>
                  <a:schemeClr val="bg1"/>
                </a:solidFill>
              </a:rPr>
              <a:t>Lĩnh </a:t>
            </a:r>
            <a:r>
              <a:rPr lang="en-US" sz="1300" b="1" i="1" dirty="0">
                <a:solidFill>
                  <a:schemeClr val="bg1"/>
                </a:solidFill>
              </a:rPr>
              <a:t>vực hoạt động chính: </a:t>
            </a:r>
            <a:endParaRPr lang="en-US" sz="1300" b="1" i="1" dirty="0" smtClean="0">
              <a:solidFill>
                <a:schemeClr val="bg1"/>
              </a:solidFill>
            </a:endParaRPr>
          </a:p>
          <a:p>
            <a:pPr defTabSz="685800">
              <a:spcBef>
                <a:spcPct val="20000"/>
              </a:spcBef>
            </a:pPr>
            <a:r>
              <a:rPr lang="en-US" sz="1300" dirty="0" smtClean="0">
                <a:solidFill>
                  <a:schemeClr val="bg1"/>
                </a:solidFill>
              </a:rPr>
              <a:t>Cung </a:t>
            </a:r>
            <a:r>
              <a:rPr lang="en-US" sz="1300" dirty="0">
                <a:solidFill>
                  <a:schemeClr val="bg1"/>
                </a:solidFill>
              </a:rPr>
              <a:t>cấp các dịch vụ thiết kế, thiết bị âm </a:t>
            </a:r>
            <a:r>
              <a:rPr lang="en-US" sz="1300" dirty="0" smtClean="0">
                <a:solidFill>
                  <a:schemeClr val="bg1"/>
                </a:solidFill>
              </a:rPr>
              <a:t>thanh</a:t>
            </a:r>
          </a:p>
          <a:p>
            <a:pPr defTabSz="685800">
              <a:spcBef>
                <a:spcPct val="20000"/>
              </a:spcBef>
            </a:pPr>
            <a:endParaRPr lang="en-US" sz="1300" dirty="0">
              <a:solidFill>
                <a:schemeClr val="bg1"/>
              </a:solidFill>
            </a:endParaRPr>
          </a:p>
          <a:p>
            <a:pPr defTabSz="685800">
              <a:spcBef>
                <a:spcPct val="20000"/>
              </a:spcBef>
            </a:pPr>
            <a:r>
              <a:rPr lang="en-US" sz="1300" b="1" i="1" dirty="0" smtClean="0">
                <a:solidFill>
                  <a:schemeClr val="bg1"/>
                </a:solidFill>
              </a:rPr>
              <a:t>Người đứng đầu tổ chức: </a:t>
            </a:r>
          </a:p>
          <a:p>
            <a:pPr defTabSz="685800">
              <a:spcBef>
                <a:spcPct val="20000"/>
              </a:spcBef>
            </a:pPr>
            <a:r>
              <a:rPr lang="en-US" sz="1300" dirty="0" smtClean="0">
                <a:solidFill>
                  <a:schemeClr val="bg1"/>
                </a:solidFill>
              </a:rPr>
              <a:t>Ông Trần Văn B</a:t>
            </a:r>
          </a:p>
          <a:p>
            <a:pPr defTabSz="685800">
              <a:spcBef>
                <a:spcPct val="20000"/>
              </a:spcBef>
            </a:pPr>
            <a:r>
              <a:rPr lang="en-US" sz="1300" dirty="0">
                <a:solidFill>
                  <a:schemeClr val="bg1"/>
                </a:solidFill>
              </a:rPr>
              <a:t>[giới thiệu sơ lược về năng lực bà A] </a:t>
            </a:r>
          </a:p>
          <a:p>
            <a:pPr defTabSz="685800">
              <a:spcBef>
                <a:spcPct val="20000"/>
              </a:spcBef>
            </a:pPr>
            <a:r>
              <a:rPr lang="en-US" sz="1300" dirty="0" smtClean="0">
                <a:solidFill>
                  <a:schemeClr val="bg1"/>
                </a:solidFill>
              </a:rPr>
              <a:t> </a:t>
            </a:r>
          </a:p>
          <a:p>
            <a:pPr defTabSz="685800">
              <a:spcBef>
                <a:spcPct val="20000"/>
              </a:spcBef>
            </a:pPr>
            <a:endParaRPr lang="en-US" sz="1300" dirty="0">
              <a:solidFill>
                <a:schemeClr val="bg1"/>
              </a:solidFill>
            </a:endParaRPr>
          </a:p>
          <a:p>
            <a:pPr marL="457200" indent="-457200" defTabSz="685800">
              <a:spcBef>
                <a:spcPct val="20000"/>
              </a:spcBef>
              <a:buFont typeface="Arial" charset="0"/>
              <a:buNone/>
            </a:pPr>
            <a:endParaRPr lang="en-US" sz="1300" dirty="0">
              <a:solidFill>
                <a:schemeClr val="bg1"/>
              </a:solidFill>
            </a:endParaRPr>
          </a:p>
          <a:p>
            <a:pPr marL="457200" indent="-457200" defTabSz="685800">
              <a:spcBef>
                <a:spcPct val="20000"/>
              </a:spcBef>
              <a:buFont typeface="Arial" charset="0"/>
              <a:buNone/>
            </a:pPr>
            <a:endParaRPr lang="en-US" sz="1300" dirty="0">
              <a:solidFill>
                <a:schemeClr val="bg1"/>
              </a:solidFill>
            </a:endParaRPr>
          </a:p>
          <a:p>
            <a:pPr marL="457200" indent="-457200" defTabSz="685800">
              <a:spcBef>
                <a:spcPct val="20000"/>
              </a:spcBef>
              <a:buFontTx/>
              <a:buChar char="-"/>
            </a:pPr>
            <a:endParaRPr lang="en-US" sz="1300" dirty="0">
              <a:solidFill>
                <a:schemeClr val="bg1"/>
              </a:solidFill>
            </a:endParaRPr>
          </a:p>
          <a:p>
            <a:pPr marL="457200" indent="-457200" defTabSz="685800">
              <a:spcBef>
                <a:spcPct val="20000"/>
              </a:spcBef>
              <a:buFontTx/>
              <a:buChar char="-"/>
            </a:pP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1379439" y="1743553"/>
            <a:ext cx="1108930" cy="800894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charset="0"/>
                <a:cs typeface="Arial" charset="0"/>
              </a:rPr>
              <a:t>XYZ</a:t>
            </a:r>
          </a:p>
        </p:txBody>
      </p:sp>
      <p:sp>
        <p:nvSpPr>
          <p:cNvPr id="17416" name="TextBox 4"/>
          <p:cNvSpPr txBox="1">
            <a:spLocks noChangeArrowheads="1"/>
          </p:cNvSpPr>
          <p:nvPr/>
        </p:nvSpPr>
        <p:spPr bwMode="auto">
          <a:xfrm>
            <a:off x="4847897" y="3073361"/>
            <a:ext cx="4114800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300" b="1" i="1" dirty="0" smtClean="0">
                <a:solidFill>
                  <a:schemeClr val="bg1"/>
                </a:solidFill>
              </a:rPr>
              <a:t>Lĩnh </a:t>
            </a:r>
            <a:r>
              <a:rPr lang="en-US" sz="1300" b="1" i="1" dirty="0">
                <a:solidFill>
                  <a:schemeClr val="bg1"/>
                </a:solidFill>
              </a:rPr>
              <a:t>vực hoạt động: </a:t>
            </a:r>
            <a:endParaRPr lang="en-US" sz="1300" b="1" i="1" dirty="0" smtClean="0">
              <a:solidFill>
                <a:schemeClr val="bg1"/>
              </a:solidFill>
            </a:endParaRPr>
          </a:p>
          <a:p>
            <a:r>
              <a:rPr lang="en-US" sz="1300" dirty="0" smtClean="0">
                <a:solidFill>
                  <a:schemeClr val="bg1"/>
                </a:solidFill>
              </a:rPr>
              <a:t>Tư </a:t>
            </a:r>
            <a:r>
              <a:rPr lang="en-US" sz="1300" dirty="0">
                <a:solidFill>
                  <a:schemeClr val="bg1"/>
                </a:solidFill>
              </a:rPr>
              <a:t>vấn, đào tạo khởi nghiệp </a:t>
            </a:r>
          </a:p>
          <a:p>
            <a:endParaRPr lang="en-US" sz="1300" dirty="0" smtClean="0">
              <a:solidFill>
                <a:schemeClr val="bg1"/>
              </a:solidFill>
            </a:endParaRPr>
          </a:p>
          <a:p>
            <a:r>
              <a:rPr lang="en-US" sz="1300" b="1" i="1" dirty="0" smtClean="0">
                <a:solidFill>
                  <a:schemeClr val="bg1"/>
                </a:solidFill>
              </a:rPr>
              <a:t>Người </a:t>
            </a:r>
            <a:r>
              <a:rPr lang="en-US" sz="1300" b="1" i="1" dirty="0">
                <a:solidFill>
                  <a:schemeClr val="bg1"/>
                </a:solidFill>
              </a:rPr>
              <a:t>đứng đầu tổ chức: </a:t>
            </a:r>
            <a:endParaRPr lang="en-US" sz="1300" b="1" i="1" dirty="0" smtClean="0">
              <a:solidFill>
                <a:schemeClr val="bg1"/>
              </a:solidFill>
            </a:endParaRPr>
          </a:p>
          <a:p>
            <a:r>
              <a:rPr lang="en-US" sz="1300" dirty="0" smtClean="0">
                <a:solidFill>
                  <a:schemeClr val="bg1"/>
                </a:solidFill>
              </a:rPr>
              <a:t>Bà </a:t>
            </a:r>
            <a:r>
              <a:rPr lang="en-US" sz="1300" dirty="0" err="1">
                <a:solidFill>
                  <a:schemeClr val="bg1"/>
                </a:solidFill>
              </a:rPr>
              <a:t>Nguyễn</a:t>
            </a:r>
            <a:r>
              <a:rPr lang="en-US" sz="1300" dirty="0">
                <a:solidFill>
                  <a:schemeClr val="bg1"/>
                </a:solidFill>
              </a:rPr>
              <a:t> Thị A </a:t>
            </a:r>
            <a:endParaRPr lang="en-US" sz="1300" dirty="0">
              <a:solidFill>
                <a:schemeClr val="bg1"/>
              </a:solidFill>
              <a:cs typeface="Mangal" pitchFamily="18" charset="0"/>
            </a:endParaRPr>
          </a:p>
          <a:p>
            <a:r>
              <a:rPr lang="en-US" sz="1300" dirty="0">
                <a:solidFill>
                  <a:schemeClr val="bg1"/>
                </a:solidFill>
              </a:rPr>
              <a:t>[</a:t>
            </a:r>
            <a:r>
              <a:rPr lang="en-US" sz="1300" dirty="0" smtClean="0">
                <a:solidFill>
                  <a:schemeClr val="bg1"/>
                </a:solidFill>
              </a:rPr>
              <a:t>giới </a:t>
            </a:r>
            <a:r>
              <a:rPr lang="en-US" sz="1300" dirty="0">
                <a:solidFill>
                  <a:schemeClr val="bg1"/>
                </a:solidFill>
              </a:rPr>
              <a:t>thiệu sơ lược về năng lực </a:t>
            </a:r>
            <a:r>
              <a:rPr lang="en-US" sz="1300" dirty="0" smtClean="0">
                <a:solidFill>
                  <a:schemeClr val="bg1"/>
                </a:solidFill>
              </a:rPr>
              <a:t>bà A] </a:t>
            </a:r>
            <a:endParaRPr lang="en-US" sz="1300" dirty="0">
              <a:solidFill>
                <a:schemeClr val="bg1"/>
              </a:solidFill>
            </a:endParaRPr>
          </a:p>
          <a:p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2" name="Hộp Văn bản 1"/>
          <p:cNvSpPr txBox="1"/>
          <p:nvPr/>
        </p:nvSpPr>
        <p:spPr>
          <a:xfrm>
            <a:off x="909145" y="1200150"/>
            <a:ext cx="2191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Đơn </a:t>
            </a:r>
            <a:r>
              <a:rPr lang="en-US" b="1" dirty="0">
                <a:solidFill>
                  <a:schemeClr val="bg1"/>
                </a:solidFill>
              </a:rPr>
              <a:t>vị chủ </a:t>
            </a:r>
            <a:r>
              <a:rPr lang="en-US" b="1" dirty="0" smtClean="0">
                <a:solidFill>
                  <a:schemeClr val="bg1"/>
                </a:solidFill>
              </a:rPr>
              <a:t>trì</a:t>
            </a:r>
          </a:p>
        </p:txBody>
      </p:sp>
      <p:sp>
        <p:nvSpPr>
          <p:cNvPr id="15" name="Hộp Văn bản 14"/>
          <p:cNvSpPr txBox="1"/>
          <p:nvPr/>
        </p:nvSpPr>
        <p:spPr>
          <a:xfrm>
            <a:off x="873672" y="2662274"/>
            <a:ext cx="2262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Công ty TNHH XYZ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Hộp Văn bản 15"/>
          <p:cNvSpPr txBox="1"/>
          <p:nvPr/>
        </p:nvSpPr>
        <p:spPr>
          <a:xfrm>
            <a:off x="5562600" y="1208236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2. Đơn </a:t>
            </a:r>
            <a:r>
              <a:rPr lang="en-US" b="1" dirty="0">
                <a:solidFill>
                  <a:schemeClr val="bg1"/>
                </a:solidFill>
              </a:rPr>
              <a:t>vị </a:t>
            </a:r>
            <a:r>
              <a:rPr lang="en-US" b="1" dirty="0" smtClean="0">
                <a:solidFill>
                  <a:schemeClr val="bg1"/>
                </a:solidFill>
              </a:rPr>
              <a:t>liên danh</a:t>
            </a:r>
          </a:p>
        </p:txBody>
      </p:sp>
      <p:sp>
        <p:nvSpPr>
          <p:cNvPr id="18" name="Snip Diagonal Corner Rectangle 3"/>
          <p:cNvSpPr/>
          <p:nvPr/>
        </p:nvSpPr>
        <p:spPr>
          <a:xfrm>
            <a:off x="6227335" y="1808152"/>
            <a:ext cx="1108930" cy="800894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ABC</a:t>
            </a:r>
            <a:endParaRPr lang="en-US" sz="28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Hộp Văn bản 18"/>
          <p:cNvSpPr txBox="1"/>
          <p:nvPr/>
        </p:nvSpPr>
        <p:spPr>
          <a:xfrm>
            <a:off x="5753100" y="2663021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Công ty TNHH ABC</a:t>
            </a:r>
            <a:endParaRPr lang="en-US" sz="1600" b="1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645935" y="851951"/>
            <a:ext cx="3581400" cy="679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1843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9144000" cy="4629150"/>
          </a:xfrm>
          <a:prstGeom prst="rect">
            <a:avLst/>
          </a:prstGeom>
          <a:solidFill>
            <a:schemeClr val="tx2">
              <a:lumMod val="5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8437" name="Title 1"/>
          <p:cNvSpPr>
            <a:spLocks/>
          </p:cNvSpPr>
          <p:nvPr/>
        </p:nvSpPr>
        <p:spPr bwMode="auto">
          <a:xfrm>
            <a:off x="0" y="26670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685800"/>
            <a:r>
              <a:rPr lang="en-US" sz="2300" b="1" dirty="0" smtClean="0">
                <a:solidFill>
                  <a:schemeClr val="bg1"/>
                </a:solidFill>
              </a:rPr>
              <a:t>II. NĂNG </a:t>
            </a:r>
            <a:r>
              <a:rPr lang="en-US" sz="2300" b="1" dirty="0">
                <a:solidFill>
                  <a:schemeClr val="bg1"/>
                </a:solidFill>
              </a:rPr>
              <a:t>LỰC CỦA ĐƠN VỊ CHỦ TRÌ </a:t>
            </a:r>
            <a:endParaRPr lang="en-US" sz="2300" b="1" dirty="0" smtClean="0">
              <a:solidFill>
                <a:schemeClr val="bg1"/>
              </a:solidFill>
            </a:endParaRPr>
          </a:p>
          <a:p>
            <a:pPr algn="ctr" defTabSz="685800"/>
            <a:r>
              <a:rPr lang="en-US" sz="1400" b="1" dirty="0" smtClean="0">
                <a:solidFill>
                  <a:schemeClr val="bg1"/>
                </a:solidFill>
              </a:rPr>
              <a:t>(VÀ </a:t>
            </a:r>
            <a:r>
              <a:rPr lang="en-US" sz="1400" b="1" dirty="0">
                <a:solidFill>
                  <a:schemeClr val="bg1"/>
                </a:solidFill>
              </a:rPr>
              <a:t>CÁC ĐƠN VỊ LIÊN </a:t>
            </a:r>
            <a:r>
              <a:rPr lang="en-US" sz="1400" b="1" dirty="0" smtClean="0">
                <a:solidFill>
                  <a:schemeClr val="bg1"/>
                </a:solidFill>
              </a:rPr>
              <a:t>DANH)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8438" name="Content Placeholder 2"/>
          <p:cNvSpPr>
            <a:spLocks/>
          </p:cNvSpPr>
          <p:nvPr/>
        </p:nvSpPr>
        <p:spPr bwMode="auto">
          <a:xfrm>
            <a:off x="457200" y="1542256"/>
            <a:ext cx="822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685800">
              <a:spcBef>
                <a:spcPct val="20000"/>
              </a:spcBef>
              <a:buFont typeface="Arial" charset="0"/>
              <a:buNone/>
            </a:pPr>
            <a:r>
              <a:rPr lang="en-US" dirty="0">
                <a:solidFill>
                  <a:schemeClr val="bg1"/>
                </a:solidFill>
              </a:rPr>
              <a:t>1. Kinh nghiệm của người đứng đầu tổ chức</a:t>
            </a:r>
          </a:p>
          <a:p>
            <a:pPr defTabSz="685800">
              <a:spcBef>
                <a:spcPct val="20000"/>
              </a:spcBef>
              <a:buFont typeface="Arial" charset="0"/>
              <a:buNone/>
            </a:pPr>
            <a:r>
              <a:rPr lang="en-US" dirty="0">
                <a:solidFill>
                  <a:schemeClr val="bg1"/>
                </a:solidFill>
              </a:rPr>
              <a:t>2. Kinh nghiệm về các hoạt động, cung cấp dịch vụ cho các nhóm khởi nghiệp (ít nhất 10 nhóm) </a:t>
            </a:r>
          </a:p>
          <a:p>
            <a:pPr defTabSz="685800">
              <a:spcBef>
                <a:spcPct val="20000"/>
              </a:spcBef>
              <a:buFont typeface="Arial" charset="0"/>
              <a:buNone/>
            </a:pPr>
            <a:r>
              <a:rPr lang="en-US" dirty="0">
                <a:solidFill>
                  <a:schemeClr val="bg1"/>
                </a:solidFill>
              </a:rPr>
              <a:t>3. Kinh nghiệm đầu tư hoặc gọi vốn đầu tư (ít nhất 01 </a:t>
            </a:r>
            <a:r>
              <a:rPr lang="en-US" dirty="0" err="1">
                <a:solidFill>
                  <a:schemeClr val="bg1"/>
                </a:solidFill>
              </a:rPr>
              <a:t>tỷ</a:t>
            </a:r>
            <a:r>
              <a:rPr lang="en-US" dirty="0">
                <a:solidFill>
                  <a:schemeClr val="bg1"/>
                </a:solidFill>
              </a:rPr>
              <a:t> đồng) </a:t>
            </a:r>
          </a:p>
          <a:p>
            <a:pPr defTabSz="685800">
              <a:spcBef>
                <a:spcPct val="20000"/>
              </a:spcBef>
              <a:buFont typeface="Arial" charset="0"/>
              <a:buNone/>
            </a:pPr>
            <a:r>
              <a:rPr lang="en-US" dirty="0">
                <a:solidFill>
                  <a:schemeClr val="bg1"/>
                </a:solidFill>
              </a:rPr>
              <a:t>4. Các hoạt động khác liên quan đến nội dung nhiệm vụ tham gia. </a:t>
            </a:r>
          </a:p>
        </p:txBody>
      </p:sp>
      <p:sp>
        <p:nvSpPr>
          <p:cNvPr id="18439" name="TextBox 4"/>
          <p:cNvSpPr txBox="1">
            <a:spLocks noChangeArrowheads="1"/>
          </p:cNvSpPr>
          <p:nvPr/>
        </p:nvSpPr>
        <p:spPr bwMode="auto">
          <a:xfrm>
            <a:off x="533400" y="3714750"/>
            <a:ext cx="8208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FFFF"/>
                </a:solidFill>
              </a:rPr>
              <a:t>Note: Đơn vị cần trình bày xem đã đáp ứng được bao nhiêu tiêu chí cứng </a:t>
            </a:r>
          </a:p>
        </p:txBody>
      </p:sp>
      <p:cxnSp>
        <p:nvCxnSpPr>
          <p:cNvPr id="9" name="Straight Connector 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667000" y="964754"/>
            <a:ext cx="3581400" cy="679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9144000" cy="4581525"/>
          </a:xfrm>
          <a:prstGeom prst="rect">
            <a:avLst/>
          </a:prstGeom>
          <a:solidFill>
            <a:schemeClr val="tx2">
              <a:lumMod val="5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47700" y="1428750"/>
          <a:ext cx="7848600" cy="2817815"/>
        </p:xfrm>
        <a:graphic>
          <a:graphicData uri="http://schemas.openxmlformats.org/drawingml/2006/table">
            <a:tbl>
              <a:tblPr/>
              <a:tblGrid>
                <a:gridCol w="2552700"/>
                <a:gridCol w="5295900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Nội dung </a:t>
                      </a:r>
                    </a:p>
                  </a:txBody>
                  <a:tcPr marL="126826" marR="126826" marT="63413" marB="634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Kết quả </a:t>
                      </a:r>
                    </a:p>
                  </a:txBody>
                  <a:tcPr marL="126826" marR="126826" marT="63413" marB="634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Nội dung 1</a:t>
                      </a:r>
                    </a:p>
                  </a:txBody>
                  <a:tcPr marL="126826" marR="126826" marT="63413" marB="634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26826" marR="126826" marT="63413" marB="634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Nội dung 2</a:t>
                      </a:r>
                    </a:p>
                  </a:txBody>
                  <a:tcPr marL="126826" marR="126826" marT="63413" marB="634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26826" marR="126826" marT="63413" marB="634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Nội dung 3</a:t>
                      </a:r>
                    </a:p>
                  </a:txBody>
                  <a:tcPr marL="126826" marR="126826" marT="63413" marB="634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26826" marR="126826" marT="63413" marB="634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Mangal" pitchFamily="18" charset="0"/>
                        </a:rPr>
                        <a:t>…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..</a:t>
                      </a:r>
                    </a:p>
                  </a:txBody>
                  <a:tcPr marL="126826" marR="126826" marT="63413" marB="634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26826" marR="126826" marT="63413" marB="634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61950"/>
            <a:ext cx="7315200" cy="6286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NỘI DUNG, HOẠT ĐỘNG TRIỂN KHAI 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1981200" y="998538"/>
            <a:ext cx="5181600" cy="127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Image result for ÄÃO Táº O"/>
          <p:cNvPicPr>
            <a:picLocks noChangeAspect="1" noChangeArrowheads="1"/>
          </p:cNvPicPr>
          <p:nvPr/>
        </p:nvPicPr>
        <p:blipFill>
          <a:blip r:embed="rId2"/>
          <a:srcRect b="25313"/>
          <a:stretch>
            <a:fillRect/>
          </a:stretch>
        </p:blipFill>
        <p:spPr bwMode="auto">
          <a:xfrm>
            <a:off x="0" y="0"/>
            <a:ext cx="91440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9144000" cy="4581525"/>
          </a:xfrm>
          <a:prstGeom prst="rect">
            <a:avLst/>
          </a:prstGeom>
          <a:solidFill>
            <a:schemeClr val="tx2">
              <a:lumMod val="5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sp>
        <p:nvSpPr>
          <p:cNvPr id="20483" name="Title 1"/>
          <p:cNvSpPr txBox="1">
            <a:spLocks/>
          </p:cNvSpPr>
          <p:nvPr/>
        </p:nvSpPr>
        <p:spPr bwMode="auto">
          <a:xfrm>
            <a:off x="2438400" y="361950"/>
            <a:ext cx="81438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5" tIns="25718" rIns="51435" bIns="25718" anchor="ctr"/>
          <a:lstStyle/>
          <a:p>
            <a:pPr algn="ctr" defTabSz="608013">
              <a:lnSpc>
                <a:spcPct val="150000"/>
              </a:lnSpc>
            </a:pPr>
            <a:r>
              <a:rPr lang="en-US" sz="3200" b="1">
                <a:solidFill>
                  <a:schemeClr val="bg1"/>
                </a:solidFill>
              </a:rPr>
              <a:t>GIÁO TRÌNH</a:t>
            </a:r>
            <a:endParaRPr lang="vi-VN" sz="3200" b="1">
              <a:solidFill>
                <a:schemeClr val="bg1"/>
              </a:solidFill>
            </a:endParaRPr>
          </a:p>
          <a:p>
            <a:pPr algn="ctr" defTabSz="608013"/>
            <a:r>
              <a:rPr lang="vi-VN" sz="1400">
                <a:solidFill>
                  <a:schemeClr val="bg1"/>
                </a:solidFill>
              </a:rPr>
              <a:t>(riêng với nhiệm vụ đào tạo)</a:t>
            </a:r>
            <a:endParaRPr lang="en-US" sz="140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5410200" y="1428750"/>
            <a:ext cx="2286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5" name="Hộp Văn bản 1"/>
          <p:cNvSpPr txBox="1">
            <a:spLocks noChangeArrowheads="1"/>
          </p:cNvSpPr>
          <p:nvPr/>
        </p:nvSpPr>
        <p:spPr bwMode="auto">
          <a:xfrm>
            <a:off x="4389438" y="2190750"/>
            <a:ext cx="45720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400">
                <a:solidFill>
                  <a:schemeClr val="bg1"/>
                </a:solidFill>
              </a:rPr>
              <a:t>Xây dựng bởi 10 chuyên gia đầu ngành</a:t>
            </a:r>
          </a:p>
          <a:p>
            <a:pPr algn="ctr">
              <a:lnSpc>
                <a:spcPct val="150000"/>
              </a:lnSpc>
            </a:pPr>
            <a:r>
              <a:rPr lang="vi-VN" sz="1400">
                <a:solidFill>
                  <a:schemeClr val="bg1"/>
                </a:solidFill>
              </a:rPr>
              <a:t>Gồm 10 nội dung chủ chốt</a:t>
            </a:r>
          </a:p>
          <a:p>
            <a:pPr algn="ctr">
              <a:lnSpc>
                <a:spcPct val="150000"/>
              </a:lnSpc>
            </a:pPr>
            <a:r>
              <a:rPr lang="vi-VN" sz="1400">
                <a:solidFill>
                  <a:schemeClr val="bg1"/>
                </a:solidFill>
              </a:rPr>
              <a:t>Thử nghiệm trên 100 nhà khởi nghiệp</a:t>
            </a:r>
            <a:endParaRPr lang="en-US" sz="14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486" name="Picture 6" descr="Image result for book front"/>
          <p:cNvPicPr>
            <a:picLocks noChangeAspect="1" noChangeArrowheads="1"/>
          </p:cNvPicPr>
          <p:nvPr/>
        </p:nvPicPr>
        <p:blipFill>
          <a:blip r:embed="rId3"/>
          <a:srcRect l="17332" t="3999" r="26666" b="5000"/>
          <a:stretch>
            <a:fillRect/>
          </a:stretch>
        </p:blipFill>
        <p:spPr bwMode="auto">
          <a:xfrm>
            <a:off x="0" y="0"/>
            <a:ext cx="42672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>
          <a:xfrm>
            <a:off x="0" y="-11113"/>
            <a:ext cx="9144000" cy="4581526"/>
          </a:xfrm>
          <a:prstGeom prst="rect">
            <a:avLst/>
          </a:prstGeom>
          <a:solidFill>
            <a:schemeClr val="tx2">
              <a:lumMod val="5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6850" y="2311400"/>
            <a:ext cx="4181475" cy="2895600"/>
          </a:xfrm>
          <a:prstGeom prst="rect">
            <a:avLst/>
          </a:prstGeom>
        </p:spPr>
        <p:txBody>
          <a:bodyPr anchor="ctr"/>
          <a:lstStyle>
            <a:lvl1pPr algn="ctr" defTabSz="685800" rtl="0" eaLnBrk="1" latinLnBrk="0" hangingPunct="1">
              <a:spcBef>
                <a:spcPct val="0"/>
              </a:spcBef>
              <a:buNone/>
              <a:defRPr sz="1875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 XYZ</a:t>
            </a:r>
          </a:p>
          <a:p>
            <a:pPr marL="342900" indent="-342900" fontAlgn="auto">
              <a:spcAft>
                <a:spcPts val="0"/>
              </a:spcAft>
              <a:buFontTx/>
              <a:buChar char="-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năm kinh nghiệm tư vấn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starup</a:t>
            </a:r>
            <a:endParaRPr lang="en-US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FontTx/>
              <a:buChar char="-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 của tập đoàn</a:t>
            </a:r>
            <a:r>
              <a:rPr lang="vi-VN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</a:t>
            </a:r>
            <a:endParaRPr lang="en-US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FontTx/>
              <a:buChar char="-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Đào tạo 10 khóa học từ năm 2010</a:t>
            </a:r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Title 1"/>
          <p:cNvSpPr txBox="1">
            <a:spLocks/>
          </p:cNvSpPr>
          <p:nvPr/>
        </p:nvSpPr>
        <p:spPr bwMode="auto">
          <a:xfrm>
            <a:off x="333375" y="561975"/>
            <a:ext cx="8143875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5" tIns="25718" rIns="51435" bIns="25718" anchor="ctr"/>
          <a:lstStyle/>
          <a:p>
            <a:pPr algn="ctr" defTabSz="608013"/>
            <a:r>
              <a:rPr lang="en-US" sz="3200" b="1">
                <a:solidFill>
                  <a:schemeClr val="bg1"/>
                </a:solidFill>
              </a:rPr>
              <a:t>CHUYÊN GIA</a:t>
            </a:r>
            <a:endParaRPr lang="vi-VN" sz="3200" b="1">
              <a:solidFill>
                <a:schemeClr val="bg1"/>
              </a:solidFill>
            </a:endParaRPr>
          </a:p>
          <a:p>
            <a:pPr algn="ctr" defTabSz="608013"/>
            <a:r>
              <a:rPr lang="vi-VN" sz="1400">
                <a:solidFill>
                  <a:schemeClr val="bg1"/>
                </a:solidFill>
              </a:rPr>
              <a:t>(Riêng với nhiệm vụ đào tạo)</a:t>
            </a:r>
          </a:p>
          <a:p>
            <a:pPr algn="ctr" defTabSz="608013">
              <a:lnSpc>
                <a:spcPct val="150000"/>
              </a:lnSpc>
            </a:pPr>
            <a:endParaRPr lang="en-US" sz="320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3200400" y="1047750"/>
            <a:ext cx="25082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4625975" y="2305050"/>
            <a:ext cx="4133850" cy="2895600"/>
          </a:xfrm>
          <a:prstGeom prst="rect">
            <a:avLst/>
          </a:prstGeom>
        </p:spPr>
        <p:txBody>
          <a:bodyPr anchor="ctr"/>
          <a:lstStyle>
            <a:lvl1pPr algn="ctr" defTabSz="685800" rtl="0" eaLnBrk="1" latinLnBrk="0" hangingPunct="1">
              <a:spcBef>
                <a:spcPct val="0"/>
              </a:spcBef>
              <a:buNone/>
              <a:defRPr sz="1875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 XYZ</a:t>
            </a:r>
          </a:p>
          <a:p>
            <a:pPr marL="342900" indent="-342900" fontAlgn="auto">
              <a:spcAft>
                <a:spcPts val="0"/>
              </a:spcAft>
              <a:buFontTx/>
              <a:buChar char="-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năm kinh nghiệm tư vấn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starup</a:t>
            </a:r>
            <a:endParaRPr lang="en-US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FontTx/>
              <a:buChar char="-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 của tập đoàn</a:t>
            </a:r>
            <a:r>
              <a:rPr lang="vi-VN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</a:t>
            </a:r>
            <a:endParaRPr lang="en-US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FontTx/>
              <a:buChar char="-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Đào tạo 10 khóa học từ năm 2010</a:t>
            </a:r>
          </a:p>
          <a:p>
            <a:pPr marL="342900" indent="-342900" fontAlgn="auto">
              <a:spcAft>
                <a:spcPts val="0"/>
              </a:spcAft>
              <a:buFontTx/>
              <a:buChar char="-"/>
              <a:defRPr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11" name="Picture 2" descr="ÃNG JUSTIN NGUYá»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8600" y="1196975"/>
            <a:ext cx="15779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6" descr="Related image"/>
          <p:cNvPicPr>
            <a:picLocks noChangeAspect="1" noChangeArrowheads="1"/>
          </p:cNvPicPr>
          <p:nvPr/>
        </p:nvPicPr>
        <p:blipFill>
          <a:blip r:embed="rId4"/>
          <a:srcRect r="23914"/>
          <a:stretch>
            <a:fillRect/>
          </a:stretch>
        </p:blipFill>
        <p:spPr bwMode="auto">
          <a:xfrm>
            <a:off x="5784850" y="1335088"/>
            <a:ext cx="1703388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0" y="-14288"/>
            <a:ext cx="9144000" cy="4581526"/>
          </a:xfrm>
          <a:prstGeom prst="rect">
            <a:avLst/>
          </a:prstGeom>
          <a:solidFill>
            <a:schemeClr val="tx2">
              <a:lumMod val="5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sp>
        <p:nvSpPr>
          <p:cNvPr id="22531" name="Title 1"/>
          <p:cNvSpPr txBox="1">
            <a:spLocks/>
          </p:cNvSpPr>
          <p:nvPr/>
        </p:nvSpPr>
        <p:spPr bwMode="auto">
          <a:xfrm>
            <a:off x="500063" y="214313"/>
            <a:ext cx="81438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5" tIns="25718" rIns="51435" bIns="25718" anchor="ctr"/>
          <a:lstStyle/>
          <a:p>
            <a:pPr algn="ctr" defTabSz="608013">
              <a:lnSpc>
                <a:spcPct val="150000"/>
              </a:lnSpc>
            </a:pPr>
            <a:r>
              <a:rPr lang="en-US" sz="3200" b="1">
                <a:solidFill>
                  <a:schemeClr val="bg1"/>
                </a:solidFill>
              </a:rPr>
              <a:t>III. KẾT QUẢ</a:t>
            </a:r>
            <a:endParaRPr lang="en-US" sz="320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3352800" y="742950"/>
            <a:ext cx="243363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352675" y="855663"/>
            <a:ext cx="1196975" cy="119697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sng"/>
          </a:p>
        </p:txBody>
      </p:sp>
      <p:pic>
        <p:nvPicPr>
          <p:cNvPr id="22534" name="Picture 2" descr="Kết quả hình ảnh cho AGRICULTURE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9850" y="1041400"/>
            <a:ext cx="6731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val 27"/>
          <p:cNvSpPr/>
          <p:nvPr/>
        </p:nvSpPr>
        <p:spPr>
          <a:xfrm>
            <a:off x="5786438" y="904875"/>
            <a:ext cx="1057275" cy="105727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2536" name="Picture 6" descr="Kết quả hình ảnh cho EDUCATION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7413" y="1050925"/>
            <a:ext cx="6985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7" name="Nhóm 9"/>
          <p:cNvGrpSpPr>
            <a:grpSpLocks/>
          </p:cNvGrpSpPr>
          <p:nvPr/>
        </p:nvGrpSpPr>
        <p:grpSpPr bwMode="auto">
          <a:xfrm>
            <a:off x="4106863" y="931863"/>
            <a:ext cx="1081087" cy="1081087"/>
            <a:chOff x="1983080" y="932513"/>
            <a:chExt cx="1080099" cy="1080099"/>
          </a:xfrm>
        </p:grpSpPr>
        <p:sp>
          <p:nvSpPr>
            <p:cNvPr id="26" name="Oval 25"/>
            <p:cNvSpPr/>
            <p:nvPr/>
          </p:nvSpPr>
          <p:spPr>
            <a:xfrm>
              <a:off x="1983080" y="932513"/>
              <a:ext cx="1080099" cy="108009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2549" name="Picture 4" descr="Kết quả hình ảnh cho MEDICAL 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83631" y="1153187"/>
              <a:ext cx="673726" cy="673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Oval 29"/>
          <p:cNvSpPr/>
          <p:nvPr/>
        </p:nvSpPr>
        <p:spPr>
          <a:xfrm>
            <a:off x="5305425" y="2854325"/>
            <a:ext cx="1001713" cy="1001713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39" name="Rectangle 14"/>
          <p:cNvSpPr>
            <a:spLocks noChangeArrowheads="1"/>
          </p:cNvSpPr>
          <p:nvPr/>
        </p:nvSpPr>
        <p:spPr bwMode="auto">
          <a:xfrm>
            <a:off x="2016125" y="2008188"/>
            <a:ext cx="1857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BỘ TIÊU CHÍ START UP</a:t>
            </a:r>
          </a:p>
        </p:txBody>
      </p:sp>
      <p:pic>
        <p:nvPicPr>
          <p:cNvPr id="22540" name="Picture 8" descr="Kết quả hình ảnh cho Tourism PNG"/>
          <p:cNvPicPr>
            <a:picLocks noChangeAspect="1" noChangeArrowheads="1"/>
          </p:cNvPicPr>
          <p:nvPr/>
        </p:nvPicPr>
        <p:blipFill>
          <a:blip r:embed="rId6"/>
          <a:srcRect l="26237" t="6287" r="30333"/>
          <a:stretch>
            <a:fillRect/>
          </a:stretch>
        </p:blipFill>
        <p:spPr bwMode="auto">
          <a:xfrm>
            <a:off x="5445125" y="2940050"/>
            <a:ext cx="708025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41" name="Nhóm 2"/>
          <p:cNvGrpSpPr>
            <a:grpSpLocks/>
          </p:cNvGrpSpPr>
          <p:nvPr/>
        </p:nvGrpSpPr>
        <p:grpSpPr bwMode="auto">
          <a:xfrm>
            <a:off x="2930525" y="2765425"/>
            <a:ext cx="1092200" cy="1090613"/>
            <a:chOff x="1956198" y="2768166"/>
            <a:chExt cx="1090709" cy="1090709"/>
          </a:xfrm>
        </p:grpSpPr>
        <p:sp>
          <p:nvSpPr>
            <p:cNvPr id="32" name="Oval 31"/>
            <p:cNvSpPr/>
            <p:nvPr/>
          </p:nvSpPr>
          <p:spPr>
            <a:xfrm>
              <a:off x="1956198" y="2768166"/>
              <a:ext cx="1090709" cy="109070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2547" name="Picture 10" descr="Kết quả hình ảnh cho FINANCE 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38146" y="3083978"/>
              <a:ext cx="749443" cy="565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42" name="Rectangle 12"/>
          <p:cNvSpPr>
            <a:spLocks noChangeArrowheads="1"/>
          </p:cNvSpPr>
          <p:nvPr/>
        </p:nvSpPr>
        <p:spPr bwMode="auto">
          <a:xfrm>
            <a:off x="2352675" y="3943350"/>
            <a:ext cx="22748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b="1">
                <a:solidFill>
                  <a:schemeClr val="bg1"/>
                </a:solidFill>
                <a:latin typeface="Calibri" pitchFamily="34" charset="0"/>
              </a:rPr>
              <a:t>HỖ TRỢ 10 STARUP GỌI VỐN</a:t>
            </a:r>
            <a:endParaRPr lang="en-US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543" name="Rectangle 14"/>
          <p:cNvSpPr>
            <a:spLocks noChangeArrowheads="1"/>
          </p:cNvSpPr>
          <p:nvPr/>
        </p:nvSpPr>
        <p:spPr bwMode="auto">
          <a:xfrm>
            <a:off x="3797300" y="2032000"/>
            <a:ext cx="1857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KHẢO SÁT 1000 STARTUP</a:t>
            </a:r>
          </a:p>
        </p:txBody>
      </p:sp>
      <p:sp>
        <p:nvSpPr>
          <p:cNvPr id="22544" name="Rectangle 14"/>
          <p:cNvSpPr>
            <a:spLocks noChangeArrowheads="1"/>
          </p:cNvSpPr>
          <p:nvPr/>
        </p:nvSpPr>
        <p:spPr bwMode="auto">
          <a:xfrm>
            <a:off x="5607050" y="1998663"/>
            <a:ext cx="1936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b="1">
                <a:solidFill>
                  <a:schemeClr val="bg1"/>
                </a:solidFill>
                <a:latin typeface="Calibri" pitchFamily="34" charset="0"/>
              </a:rPr>
              <a:t>ĐÀO TẠO 50 DOANH NHÂN</a:t>
            </a:r>
            <a:endParaRPr lang="en-US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545" name="Rectangle 14"/>
          <p:cNvSpPr>
            <a:spLocks noChangeArrowheads="1"/>
          </p:cNvSpPr>
          <p:nvPr/>
        </p:nvSpPr>
        <p:spPr bwMode="auto">
          <a:xfrm>
            <a:off x="4786313" y="3933825"/>
            <a:ext cx="22240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b="1">
                <a:solidFill>
                  <a:schemeClr val="bg1"/>
                </a:solidFill>
                <a:latin typeface="Calibri" pitchFamily="34" charset="0"/>
              </a:rPr>
              <a:t>THÀNH LẬP 01 TRUNG TÂM TƯ VẤN</a:t>
            </a:r>
            <a:endParaRPr lang="en-US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 txBox="1">
            <a:spLocks/>
          </p:cNvSpPr>
          <p:nvPr/>
        </p:nvSpPr>
        <p:spPr bwMode="auto">
          <a:xfrm>
            <a:off x="1219200" y="4248150"/>
            <a:ext cx="20574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685800"/>
            <a:r>
              <a:rPr lang="en-US" sz="7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 / 02435560621</a:t>
            </a:r>
          </a:p>
          <a:p>
            <a:pPr algn="ctr" defTabSz="685800"/>
            <a:r>
              <a:rPr lang="en-US" sz="7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 / vanphongdean844@most.gov.vn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>
          <a:xfrm>
            <a:off x="2898775" y="2038350"/>
            <a:ext cx="3346450" cy="72707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2500" b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THANK YOU !</a:t>
            </a:r>
          </a:p>
        </p:txBody>
      </p:sp>
      <p:sp>
        <p:nvSpPr>
          <p:cNvPr id="23556" name="Title 1"/>
          <p:cNvSpPr txBox="1">
            <a:spLocks/>
          </p:cNvSpPr>
          <p:nvPr/>
        </p:nvSpPr>
        <p:spPr bwMode="auto">
          <a:xfrm>
            <a:off x="3352800" y="4248150"/>
            <a:ext cx="2667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685800"/>
            <a:r>
              <a:rPr lang="vi-VN" sz="7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 </a:t>
            </a:r>
            <a:r>
              <a:rPr lang="en-US" sz="7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vi-VN" sz="7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Phòng 402, Bộ Khoa Học &amp; Công Nghệ, 113 Trần Duy Hưng, Cầu Giấy, Hà Nội.</a:t>
            </a:r>
            <a:endParaRPr lang="en-US" sz="7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557" name="Title 1"/>
          <p:cNvSpPr txBox="1">
            <a:spLocks/>
          </p:cNvSpPr>
          <p:nvPr/>
        </p:nvSpPr>
        <p:spPr bwMode="auto">
          <a:xfrm>
            <a:off x="6245225" y="4295775"/>
            <a:ext cx="1905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685800"/>
            <a:r>
              <a:rPr lang="en-US" sz="7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 / www.dean844.most.go.vn</a:t>
            </a:r>
          </a:p>
        </p:txBody>
      </p:sp>
      <p:sp>
        <p:nvSpPr>
          <p:cNvPr id="23558" name="Rectangle 3"/>
          <p:cNvSpPr>
            <a:spLocks noChangeArrowheads="1"/>
          </p:cNvSpPr>
          <p:nvPr/>
        </p:nvSpPr>
        <p:spPr bwMode="auto">
          <a:xfrm>
            <a:off x="0" y="-184150"/>
            <a:ext cx="9144000" cy="368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23559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6900" y="209550"/>
            <a:ext cx="27305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3212</TotalTime>
  <Words>393</Words>
  <Application>Microsoft Office PowerPoint</Application>
  <PresentationFormat>Trình chiếu Trên màn hình (16:9)</PresentationFormat>
  <Paragraphs>67</Paragraphs>
  <Slides>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6" baseType="lpstr">
      <vt:lpstr>TOHOMA</vt:lpstr>
      <vt:lpstr>Arial</vt:lpstr>
      <vt:lpstr>Calibri</vt:lpstr>
      <vt:lpstr>Mangal</vt:lpstr>
      <vt:lpstr>Tahoma</vt:lpstr>
      <vt:lpstr>Times New Roman</vt:lpstr>
      <vt:lpstr>Trebuchet MS</vt:lpstr>
      <vt:lpstr>Office Theme</vt:lpstr>
      <vt:lpstr>Bản trình bày PowerPoint</vt:lpstr>
      <vt:lpstr>Bản trình bày PowerPoint</vt:lpstr>
      <vt:lpstr>Bản trình bày PowerPoint</vt:lpstr>
      <vt:lpstr>II. NỘI DUNG, HOẠT ĐỘNG TRIỂN KHAI 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15 LE THANH NGHI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Quoc Cuong</dc:creator>
  <cp:lastModifiedBy>KimDung</cp:lastModifiedBy>
  <cp:revision>329</cp:revision>
  <cp:lastPrinted>2017-04-19T02:00:49Z</cp:lastPrinted>
  <dcterms:created xsi:type="dcterms:W3CDTF">2014-02-12T07:56:03Z</dcterms:created>
  <dcterms:modified xsi:type="dcterms:W3CDTF">2018-09-17T05:25:20Z</dcterms:modified>
</cp:coreProperties>
</file>